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8" r:id="rId4"/>
    <p:sldId id="259" r:id="rId5"/>
    <p:sldId id="261" r:id="rId6"/>
    <p:sldId id="262" r:id="rId7"/>
    <p:sldId id="268" r:id="rId8"/>
    <p:sldId id="269" r:id="rId9"/>
    <p:sldId id="267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65" r:id="rId27"/>
    <p:sldId id="257" r:id="rId28"/>
    <p:sldId id="266" r:id="rId29"/>
    <p:sldId id="2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0"/>
    <p:restoredTop sz="94653"/>
  </p:normalViewPr>
  <p:slideViewPr>
    <p:cSldViewPr snapToGrid="0" snapToObjects="1">
      <p:cViewPr varScale="1">
        <p:scale>
          <a:sx n="111" d="100"/>
          <a:sy n="111" d="100"/>
        </p:scale>
        <p:origin x="248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9A22A-E87C-DB4F-8A98-4D4325EBA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A56A0-D545-D54B-8C43-EA2489231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9A549-EC13-DD42-9E54-0EDA6AD7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BCC8-4584-6A4E-AD6D-F008E932EA3D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A4344-07DE-8641-A277-9CF33D7CF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39696-0930-2141-9DA4-31C89D16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29E8-4EB9-5C43-8A17-D2CD62DA2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9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1D57B-1ABC-6D44-91BB-AE85C67D5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13E98-FDE9-5943-BD23-9D121FDEF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0B526-A435-9645-A748-25FA5C422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BCC8-4584-6A4E-AD6D-F008E932EA3D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A23D5-C2DD-0C46-B264-DFEAFAB7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96EFF-6B40-C74D-910D-FA40B348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29E8-4EB9-5C43-8A17-D2CD62DA2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9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D7729C-FAEB-9245-B2AC-5E3887AA2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BC427-7056-0048-87A6-B4A897FA0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2A1BB-B992-0742-9B05-F0F39E34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BCC8-4584-6A4E-AD6D-F008E932EA3D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E7C07-F00F-E644-9848-D8611108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FBD5D-C551-FF42-839D-C8642A1E1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29E8-4EB9-5C43-8A17-D2CD62DA2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46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0527C-2D91-BC48-ACF5-BF00306D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CB02C-7FF4-3640-84CC-E7F20DB34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15316-8CCC-BF4C-BC00-DEC275CC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BCC8-4584-6A4E-AD6D-F008E932EA3D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173C3-1E5C-2E46-863C-0F98ED4FA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DE87F-68F2-8541-9BC7-37F532B5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29E8-4EB9-5C43-8A17-D2CD62DA2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6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2CFA-6F79-9A45-958B-61D5B0AF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5F417-6D6C-FC4E-A3B5-906EECC99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2A1C8-B7D3-3E49-A5BB-BC5ABB00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BCC8-4584-6A4E-AD6D-F008E932EA3D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ACEBE-C221-0D46-8312-1847D72C3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F3941-735F-CF46-8BF5-5CBB2118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29E8-4EB9-5C43-8A17-D2CD62DA2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6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8398D-92F2-3149-8851-8346FE626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D5FB1-8861-814B-93F9-71CC6B8D9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B30DE-2E80-5849-9894-DE08AB3E8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80880-5018-C342-B085-65F42ECD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BCC8-4584-6A4E-AD6D-F008E932EA3D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D2611-C32E-144F-A8DC-E61C96E9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CCB93-0133-2846-8AB7-F01EDDF02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29E8-4EB9-5C43-8A17-D2CD62DA2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0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6B861-DCE1-B14B-9865-7920D3C2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214C5-BA2D-A44F-AD7C-F774AB7D2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2BD73-FC88-694F-B6B6-2899B7191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1C1F0-68A5-C24F-9C4D-4C25FBE1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896821-2821-4C48-934B-B3EF925E2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999C4-F587-7947-A8AB-A3C76DE8A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BCC8-4584-6A4E-AD6D-F008E932EA3D}" type="datetimeFigureOut">
              <a:rPr lang="en-US" smtClean="0"/>
              <a:t>1/24/19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BDDB06-5759-8244-A443-C1A102516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B783D0-62EC-8546-A827-B294086E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29E8-4EB9-5C43-8A17-D2CD62DA2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8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3D33E-5000-AB4C-B7A6-1AB0B79DC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27B52-6B99-3846-B8A6-EF6210FB5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BCC8-4584-6A4E-AD6D-F008E932EA3D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07A5C2-B433-C840-A1CA-A610F45E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5FB23-39AD-B14A-AFAD-BE5DE689E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29E8-4EB9-5C43-8A17-D2CD62DA2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71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3564CC-5A91-5B48-8BF0-2A582C78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BCC8-4584-6A4E-AD6D-F008E932EA3D}" type="datetimeFigureOut">
              <a:rPr lang="en-US" smtClean="0"/>
              <a:t>1/24/19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BECDC-7F27-764E-A30A-2A91A939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E9965-8BA8-E443-B57E-7B770A2D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29E8-4EB9-5C43-8A17-D2CD62DA2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05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18771-F3BC-5441-909C-C46050B4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F8A84-E74E-374D-99C5-8E6529D93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5E658-4191-AD4D-8839-9D6DD8BB3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D7984-A4EC-5D4F-AE30-EEEE47E0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BCC8-4584-6A4E-AD6D-F008E932EA3D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4F247-1264-3142-A7C5-9A9F68749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B2D3C-64CD-C940-8D5B-83CB7F75E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29E8-4EB9-5C43-8A17-D2CD62DA2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9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D4F58-00E1-4C49-A1A3-A1F146BF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E37C50-6B7D-8549-85CD-41F184F8CB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50067-E5FB-4F4F-A8F3-4AF01134E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782CF-DE6E-A342-8487-2A2FAEC8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BCC8-4584-6A4E-AD6D-F008E932EA3D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35A62-B747-C245-BE02-DC47C1C38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17011-8DEE-E345-AD2F-FA774EC9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29E8-4EB9-5C43-8A17-D2CD62DA2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3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3A8A7A-7F2A-EF4C-AE1B-90E22FF55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F3CCA-DC71-084A-8AB9-9D28D7736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5E665-2F81-764F-9D5E-6686FC414E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7BCC8-4584-6A4E-AD6D-F008E932EA3D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AE459-CFED-F842-9B46-E0AEE98CF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DF8A3-25A5-F140-9555-87037418C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429E8-4EB9-5C43-8A17-D2CD62DA2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8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pexportal.jpl.nasa.gov/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pex.jpl.nasa.gov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24853-C648-694A-A0B5-CAF23807A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8312" y="1034371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CPEX Portal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7A3C1-5299-D64C-A83D-7A02B8645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586" y="3846585"/>
            <a:ext cx="10781414" cy="271137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latin typeface="Comic Sans MS" panose="030F0902030302020204" pitchFamily="66" charset="0"/>
              </a:rPr>
              <a:t>Svetla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Hristova-Veleva</a:t>
            </a:r>
            <a:r>
              <a:rPr lang="en-US" dirty="0">
                <a:latin typeface="Comic Sans MS" panose="030F0902030302020204" pitchFamily="66" charset="0"/>
              </a:rPr>
              <a:t>, Brian </a:t>
            </a:r>
            <a:r>
              <a:rPr lang="en-US" dirty="0" err="1">
                <a:latin typeface="Comic Sans MS" panose="030F0902030302020204" pitchFamily="66" charset="0"/>
              </a:rPr>
              <a:t>Knosp</a:t>
            </a:r>
            <a:r>
              <a:rPr lang="en-US" dirty="0">
                <a:latin typeface="Comic Sans MS" panose="030F0902030302020204" pitchFamily="66" charset="0"/>
              </a:rPr>
              <a:t>, P. Peggy Li, Quoc Vu, F. Joe Turk</a:t>
            </a:r>
          </a:p>
          <a:p>
            <a:r>
              <a:rPr lang="en-US" dirty="0">
                <a:latin typeface="Comic Sans MS" panose="030F0902030302020204" pitchFamily="66" charset="0"/>
              </a:rPr>
              <a:t>Bjorn </a:t>
            </a:r>
            <a:r>
              <a:rPr lang="en-US" dirty="0" err="1">
                <a:latin typeface="Comic Sans MS" panose="030F0902030302020204" pitchFamily="66" charset="0"/>
              </a:rPr>
              <a:t>Lambrigtsen</a:t>
            </a:r>
            <a:r>
              <a:rPr lang="en-US" dirty="0">
                <a:latin typeface="Comic Sans MS" panose="030F0902030302020204" pitchFamily="66" charset="0"/>
              </a:rPr>
              <a:t>, Hui Su, </a:t>
            </a:r>
            <a:r>
              <a:rPr lang="en-US" dirty="0" err="1">
                <a:latin typeface="Comic Sans MS" panose="030F0902030302020204" pitchFamily="66" charset="0"/>
              </a:rPr>
              <a:t>Shuyi</a:t>
            </a:r>
            <a:r>
              <a:rPr lang="en-US" dirty="0">
                <a:latin typeface="Comic Sans MS" panose="030F0902030302020204" pitchFamily="66" charset="0"/>
              </a:rPr>
              <a:t> Chen, Ed </a:t>
            </a:r>
            <a:r>
              <a:rPr lang="en-US" dirty="0" err="1">
                <a:latin typeface="Comic Sans MS" panose="030F0902030302020204" pitchFamily="66" charset="0"/>
              </a:rPr>
              <a:t>Zipser</a:t>
            </a:r>
            <a:endParaRPr lang="en-US" dirty="0">
              <a:latin typeface="Comic Sans MS" panose="030F0902030302020204" pitchFamily="66" charset="0"/>
            </a:endParaRPr>
          </a:p>
          <a:p>
            <a:endParaRPr lang="en-US" dirty="0"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</a:rPr>
              <a:t>Ramesh </a:t>
            </a:r>
            <a:r>
              <a:rPr lang="en-US" dirty="0" err="1">
                <a:latin typeface="Comic Sans MS" panose="030F0902030302020204" pitchFamily="66" charset="0"/>
              </a:rPr>
              <a:t>Kakar</a:t>
            </a:r>
            <a:endParaRPr lang="en-US" dirty="0">
              <a:latin typeface="Comic Sans MS" panose="030F0902030302020204" pitchFamily="66" charset="0"/>
            </a:endParaRPr>
          </a:p>
          <a:p>
            <a:endParaRPr lang="en-US" dirty="0"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</a:rPr>
              <a:t>CPEX Science Team Meeting</a:t>
            </a:r>
          </a:p>
          <a:p>
            <a:r>
              <a:rPr lang="en-US" dirty="0">
                <a:latin typeface="Comic Sans MS" panose="030F0902030302020204" pitchFamily="66" charset="0"/>
              </a:rPr>
              <a:t>June 7, 2018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0485F-045A-2F45-A5E9-F875F9A8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076" y="0"/>
            <a:ext cx="2447924" cy="23810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4EB14E-59FA-A548-A6F0-EF35ECD21F83}"/>
              </a:ext>
            </a:extLst>
          </p:cNvPr>
          <p:cNvSpPr/>
          <p:nvPr/>
        </p:nvSpPr>
        <p:spPr>
          <a:xfrm>
            <a:off x="0" y="6519446"/>
            <a:ext cx="98515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©2018. All rights reserved.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A44C9D-FA09-6E4D-9C36-61E58CA33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986"/>
            <a:ext cx="4267201" cy="112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55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Satellite Data - The June 11 case</a:t>
            </a:r>
          </a:p>
        </p:txBody>
      </p:sp>
    </p:spTree>
    <p:extLst>
      <p:ext uri="{BB962C8B-B14F-4D97-AF65-F5344CB8AC3E}">
        <p14:creationId xmlns:p14="http://schemas.microsoft.com/office/powerpoint/2010/main" val="3697004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55690"/>
            <a:ext cx="9144000" cy="5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71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60618"/>
            <a:ext cx="9144000" cy="559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01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ASCAT; 16Z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47642"/>
            <a:ext cx="9144000" cy="561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53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GFS: 12h forecast; valid at 12Z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65536"/>
            <a:ext cx="9144000" cy="5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68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GFS: 24h forecast; valid at 00Z on the 12</a:t>
            </a:r>
            <a:r>
              <a:rPr lang="en-US" baseline="30000" dirty="0"/>
              <a:t>th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33396"/>
            <a:ext cx="9144000" cy="56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97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690"/>
            <a:ext cx="9144000" cy="1143000"/>
          </a:xfrm>
        </p:spPr>
        <p:txBody>
          <a:bodyPr>
            <a:normAutofit/>
          </a:bodyPr>
          <a:lstStyle/>
          <a:p>
            <a:pPr algn="r"/>
            <a:r>
              <a:rPr lang="en-US" sz="2800" dirty="0"/>
              <a:t>GFS: TPW; 12h forecast, valid at 12Z on the 11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44534"/>
            <a:ext cx="9144000" cy="56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72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690"/>
            <a:ext cx="9144000" cy="1143000"/>
          </a:xfrm>
        </p:spPr>
        <p:txBody>
          <a:bodyPr>
            <a:normAutofit/>
          </a:bodyPr>
          <a:lstStyle/>
          <a:p>
            <a:pPr algn="r"/>
            <a:r>
              <a:rPr lang="en-US" sz="2800" dirty="0"/>
              <a:t>GFS: TPW; 24h forecast, valid at 00Z on the 12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28450"/>
            <a:ext cx="9144000" cy="56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13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690"/>
            <a:ext cx="9144000" cy="1143000"/>
          </a:xfrm>
        </p:spPr>
        <p:txBody>
          <a:bodyPr>
            <a:normAutofit/>
          </a:bodyPr>
          <a:lstStyle/>
          <a:p>
            <a:pPr algn="r"/>
            <a:r>
              <a:rPr lang="en-US" sz="2800" dirty="0"/>
              <a:t>GFS: TPW; 24h forecast, valid at 00Z on the 12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ASCAT at 16Z On the 11th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55690"/>
            <a:ext cx="9144000" cy="5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15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690"/>
            <a:ext cx="9144000" cy="1143000"/>
          </a:xfrm>
        </p:spPr>
        <p:txBody>
          <a:bodyPr>
            <a:normAutofit/>
          </a:bodyPr>
          <a:lstStyle/>
          <a:p>
            <a:pPr algn="r"/>
            <a:r>
              <a:rPr lang="en-US" sz="2800" dirty="0"/>
              <a:t>TPW from AMSU: 6h composite at 20Z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47642"/>
            <a:ext cx="9144000" cy="561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6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93787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383EBA7-282D-4B4C-86F9-3739E5356050}"/>
              </a:ext>
            </a:extLst>
          </p:cNvPr>
          <p:cNvSpPr/>
          <p:nvPr/>
        </p:nvSpPr>
        <p:spPr>
          <a:xfrm>
            <a:off x="4429125" y="2443163"/>
            <a:ext cx="1385888" cy="414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572022-999B-2946-B850-23D949C5A585}"/>
              </a:ext>
            </a:extLst>
          </p:cNvPr>
          <p:cNvSpPr/>
          <p:nvPr/>
        </p:nvSpPr>
        <p:spPr>
          <a:xfrm>
            <a:off x="2795588" y="4386263"/>
            <a:ext cx="1385888" cy="87153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7C5FAB-5160-F842-B45F-A88E2BAEB569}"/>
              </a:ext>
            </a:extLst>
          </p:cNvPr>
          <p:cNvSpPr/>
          <p:nvPr/>
        </p:nvSpPr>
        <p:spPr>
          <a:xfrm>
            <a:off x="4305300" y="4822031"/>
            <a:ext cx="1764662" cy="414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49E2E8-C0CC-D54C-9EE9-BCFA8D56A8DD}"/>
              </a:ext>
            </a:extLst>
          </p:cNvPr>
          <p:cNvSpPr/>
          <p:nvPr/>
        </p:nvSpPr>
        <p:spPr>
          <a:xfrm>
            <a:off x="4429125" y="5425678"/>
            <a:ext cx="1385888" cy="414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0C96D19-7B68-8A48-A057-8B221421DEC7}"/>
              </a:ext>
            </a:extLst>
          </p:cNvPr>
          <p:cNvSpPr/>
          <p:nvPr/>
        </p:nvSpPr>
        <p:spPr>
          <a:xfrm>
            <a:off x="4429125" y="6141839"/>
            <a:ext cx="1385888" cy="414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415CE4B-4B30-1043-A4B9-8311E53E054C}"/>
              </a:ext>
            </a:extLst>
          </p:cNvPr>
          <p:cNvSpPr/>
          <p:nvPr/>
        </p:nvSpPr>
        <p:spPr>
          <a:xfrm>
            <a:off x="156678" y="2814638"/>
            <a:ext cx="914885" cy="1957387"/>
          </a:xfrm>
          <a:custGeom>
            <a:avLst/>
            <a:gdLst>
              <a:gd name="connsiteX0" fmla="*/ 914885 w 914885"/>
              <a:gd name="connsiteY0" fmla="*/ 1957387 h 1957387"/>
              <a:gd name="connsiteX1" fmla="*/ 485 w 914885"/>
              <a:gd name="connsiteY1" fmla="*/ 842962 h 1957387"/>
              <a:gd name="connsiteX2" fmla="*/ 814872 w 914885"/>
              <a:gd name="connsiteY2" fmla="*/ 0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885" h="1957387">
                <a:moveTo>
                  <a:pt x="914885" y="1957387"/>
                </a:moveTo>
                <a:cubicBezTo>
                  <a:pt x="466019" y="1563290"/>
                  <a:pt x="17154" y="1169193"/>
                  <a:pt x="485" y="842962"/>
                </a:cubicBezTo>
                <a:cubicBezTo>
                  <a:pt x="-16184" y="516731"/>
                  <a:pt x="399344" y="258365"/>
                  <a:pt x="814872" y="0"/>
                </a:cubicBezTo>
              </a:path>
            </a:pathLst>
          </a:custGeom>
          <a:noFill/>
          <a:ln w="44450" cap="rnd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95517C-41DC-0144-A133-0741595970B0}"/>
              </a:ext>
            </a:extLst>
          </p:cNvPr>
          <p:cNvSpPr txBox="1"/>
          <p:nvPr/>
        </p:nvSpPr>
        <p:spPr>
          <a:xfrm>
            <a:off x="2745144" y="4016931"/>
            <a:ext cx="158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FTP server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C919A5E-ECDA-AF43-A878-CBDCF215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9" y="0"/>
            <a:ext cx="4942367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CPEX Website </a:t>
            </a:r>
            <a:br>
              <a:rPr lang="en-US" dirty="0"/>
            </a:br>
            <a:r>
              <a:rPr lang="en-US" sz="3600" b="1" i="1" dirty="0">
                <a:solidFill>
                  <a:srgbClr val="0070C0"/>
                </a:solidFill>
              </a:rPr>
              <a:t>https://cpex.jpl.nasa.gov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1070800-D3CD-B442-88AF-C6963B460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3786" y="1325562"/>
            <a:ext cx="5998213" cy="5532437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Served as the official project website, offering the following resources: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Event Calendar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Flight and Science Summaries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Daily Forecast Reports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Quicklook</a:t>
            </a:r>
            <a:r>
              <a:rPr lang="en-US" dirty="0"/>
              <a:t> Images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Information about aircraft and instruments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Team contact information and campaign image gallery </a:t>
            </a:r>
          </a:p>
          <a:p>
            <a:pPr lvl="1">
              <a:lnSpc>
                <a:spcPct val="100000"/>
              </a:lnSpc>
            </a:pPr>
            <a:r>
              <a:rPr lang="en-US" b="1" u="sng" dirty="0">
                <a:solidFill>
                  <a:srgbClr val="002060"/>
                </a:solidFill>
              </a:rPr>
              <a:t>Gateway to related data resources </a:t>
            </a:r>
            <a:r>
              <a:rPr lang="en-US" b="1" dirty="0">
                <a:solidFill>
                  <a:srgbClr val="002060"/>
                </a:solidFill>
              </a:rPr>
              <a:t>– </a:t>
            </a:r>
          </a:p>
          <a:p>
            <a:pPr lvl="2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Data Portal (</a:t>
            </a:r>
            <a:r>
              <a:rPr lang="en-US" sz="2400" b="1" dirty="0">
                <a:solidFill>
                  <a:srgbClr val="002060"/>
                </a:solidFill>
                <a:hlinkClick r:id="rId3"/>
              </a:rPr>
              <a:t>https://cpexportal.jpl.nasa.gov</a:t>
            </a:r>
            <a:r>
              <a:rPr lang="en-US" sz="2400" b="1" dirty="0">
                <a:solidFill>
                  <a:srgbClr val="002060"/>
                </a:solidFill>
              </a:rPr>
              <a:t> ) </a:t>
            </a:r>
          </a:p>
          <a:p>
            <a:pPr lvl="2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FTP server for all observed data and GFS</a:t>
            </a:r>
          </a:p>
          <a:p>
            <a:pPr lvl="2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Model Forecast pages, etc.</a:t>
            </a:r>
          </a:p>
        </p:txBody>
      </p:sp>
    </p:spTree>
    <p:extLst>
      <p:ext uri="{BB962C8B-B14F-4D97-AF65-F5344CB8AC3E}">
        <p14:creationId xmlns:p14="http://schemas.microsoft.com/office/powerpoint/2010/main" val="1767414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690"/>
            <a:ext cx="9144000" cy="1143000"/>
          </a:xfrm>
        </p:spPr>
        <p:txBody>
          <a:bodyPr>
            <a:normAutofit/>
          </a:bodyPr>
          <a:lstStyle/>
          <a:p>
            <a:pPr algn="r"/>
            <a:r>
              <a:rPr lang="en-US" sz="2800" dirty="0"/>
              <a:t>TPW from AMSU; 6h composite at 20Z</a:t>
            </a:r>
            <a:br>
              <a:rPr lang="en-US" sz="2800" dirty="0"/>
            </a:br>
            <a:r>
              <a:rPr lang="en-US" sz="2800" dirty="0"/>
              <a:t>ASCAT at 16Z On the 11th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55690"/>
            <a:ext cx="9144000" cy="56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13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6212774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AIRS; Relative humidity at 200 </a:t>
            </a:r>
            <a:r>
              <a:rPr lang="en-US" sz="3200" b="1" dirty="0" err="1"/>
              <a:t>mb</a:t>
            </a:r>
            <a:br>
              <a:rPr lang="en-US" sz="3200" b="1" dirty="0"/>
            </a:br>
            <a:r>
              <a:rPr lang="en-US" sz="3200" b="1" dirty="0"/>
              <a:t>The “Slicer” Analysis Tool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52576"/>
            <a:ext cx="9144000" cy="5605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1"/>
            <a:ext cx="4384750" cy="33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38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36492"/>
            <a:ext cx="9144000" cy="5621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250" y="1"/>
            <a:ext cx="4384750" cy="333623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6212774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GFS; Relative humidity at 200 </a:t>
            </a:r>
            <a:r>
              <a:rPr lang="en-US" sz="3200" b="1" dirty="0" err="1"/>
              <a:t>mb</a:t>
            </a:r>
            <a:br>
              <a:rPr lang="en-US" sz="3200" b="1" dirty="0"/>
            </a:br>
            <a:r>
              <a:rPr lang="en-US" sz="3200" b="1" dirty="0"/>
              <a:t>The “Slicer” Analysis Tool</a:t>
            </a:r>
          </a:p>
        </p:txBody>
      </p:sp>
    </p:spTree>
    <p:extLst>
      <p:ext uri="{BB962C8B-B14F-4D97-AF65-F5344CB8AC3E}">
        <p14:creationId xmlns:p14="http://schemas.microsoft.com/office/powerpoint/2010/main" val="1064827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50754"/>
            <a:ext cx="9144000" cy="5607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1"/>
            <a:ext cx="4384750" cy="33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68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23494"/>
            <a:ext cx="9144000" cy="5634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250" y="1"/>
            <a:ext cx="4384750" cy="33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98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320801"/>
            <a:ext cx="9306090" cy="55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88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B83F2-3B5C-C74E-BEFB-F8DF732B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3DF0C-68C3-084B-9615-5A9E77AE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304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E5359-97D7-4343-9F74-8E350B822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UPDATES: </a:t>
            </a:r>
            <a:r>
              <a:rPr lang="en-US" b="1" dirty="0" err="1">
                <a:solidFill>
                  <a:srgbClr val="002060"/>
                </a:solidFill>
                <a:latin typeface="Comic Sans MS" panose="030F0902030302020204" pitchFamily="66" charset="0"/>
              </a:rPr>
              <a:t>mwsci</a:t>
            </a:r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 FTP Site Shutdown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3DE8B-EF77-3941-9710-886D34752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NASA is moving away from the FTP protocol and shutting down the majority of its FTP sites</a:t>
            </a:r>
          </a:p>
          <a:p>
            <a:r>
              <a:rPr lang="en-US" dirty="0"/>
              <a:t>Many DAACs have already shut down their FTP sites and started offering data services through other protocols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mwsci</a:t>
            </a:r>
            <a:r>
              <a:rPr lang="en-US" dirty="0"/>
              <a:t> FTP site will be turned off on </a:t>
            </a:r>
            <a:r>
              <a:rPr lang="en-US" b="1" dirty="0"/>
              <a:t>June 29, 2018</a:t>
            </a:r>
          </a:p>
          <a:p>
            <a:r>
              <a:rPr lang="en-US" dirty="0"/>
              <a:t>All the data will be moved to a public HTTPS service at: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002060"/>
                </a:solidFill>
              </a:rPr>
              <a:t>https://</a:t>
            </a:r>
            <a:r>
              <a:rPr lang="en-US" b="1" dirty="0" err="1">
                <a:solidFill>
                  <a:srgbClr val="002060"/>
                </a:solidFill>
              </a:rPr>
              <a:t>mwsci.jpl.nasa.gov</a:t>
            </a:r>
            <a:r>
              <a:rPr lang="en-US" b="1" dirty="0">
                <a:solidFill>
                  <a:srgbClr val="002060"/>
                </a:solidFill>
              </a:rPr>
              <a:t>/data</a:t>
            </a:r>
          </a:p>
        </p:txBody>
      </p:sp>
    </p:spTree>
    <p:extLst>
      <p:ext uri="{BB962C8B-B14F-4D97-AF65-F5344CB8AC3E}">
        <p14:creationId xmlns:p14="http://schemas.microsoft.com/office/powerpoint/2010/main" val="4017740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0A02-DF5A-F849-864A-2A39AC49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UPDATES</a:t>
            </a:r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: the mission video</a:t>
            </a:r>
            <a:b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	Ryan Bennet (Dave </a:t>
            </a:r>
            <a:r>
              <a:rPr lang="en-US" dirty="0" err="1">
                <a:solidFill>
                  <a:srgbClr val="002060"/>
                </a:solidFill>
                <a:latin typeface="Comic Sans MS" panose="030F0902030302020204" pitchFamily="66" charset="0"/>
              </a:rPr>
              <a:t>VanGilst</a:t>
            </a:r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7D392-749C-F54C-86A3-57260C827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144" y="2025650"/>
            <a:ext cx="11415712" cy="4351338"/>
          </a:xfrm>
        </p:spPr>
        <p:txBody>
          <a:bodyPr/>
          <a:lstStyle/>
          <a:p>
            <a:r>
              <a:rPr lang="en-US" b="1" dirty="0"/>
              <a:t>Currently in the process of compressing the video so that it will not take up so much space</a:t>
            </a:r>
          </a:p>
          <a:p>
            <a:r>
              <a:rPr lang="en-US" b="1" dirty="0"/>
              <a:t>Will provide the approximate size very soon. </a:t>
            </a:r>
          </a:p>
          <a:p>
            <a:r>
              <a:rPr lang="en-US" b="1" dirty="0"/>
              <a:t>The housekeeping data - he can have that finished by the end of the week. </a:t>
            </a:r>
            <a:endParaRPr lang="en-US" sz="2400" b="1" dirty="0"/>
          </a:p>
          <a:p>
            <a:r>
              <a:rPr lang="en-US" b="1" dirty="0"/>
              <a:t>“</a:t>
            </a:r>
            <a:r>
              <a:rPr lang="en-US" b="1" i="1" dirty="0"/>
              <a:t>Unfortunately I will be at a different science team meeting next week, so I will not see you all this time. Please relay my update to the group, I will tag up with you as soon as the data is ready</a:t>
            </a:r>
            <a:r>
              <a:rPr lang="en-US" b="1" dirty="0"/>
              <a:t>.”</a:t>
            </a:r>
            <a:endParaRPr lang="en-US" sz="2400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6376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2BA2-8140-2E4E-B960-77EF32F33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51815-937C-1642-AC15-C92CD68D2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45" y="1490773"/>
            <a:ext cx="11615669" cy="5219119"/>
          </a:xfrm>
        </p:spPr>
        <p:txBody>
          <a:bodyPr>
            <a:normAutofit/>
          </a:bodyPr>
          <a:lstStyle/>
          <a:p>
            <a:r>
              <a:rPr lang="en-US" dirty="0"/>
              <a:t>Is there a need to update any information on team members and contact information</a:t>
            </a:r>
          </a:p>
          <a:p>
            <a:r>
              <a:rPr lang="en-US" dirty="0"/>
              <a:t>Is there a desire to post any additional information regarding the Science Team Meeting at the CPEX portal?</a:t>
            </a:r>
          </a:p>
          <a:p>
            <a:pPr lvl="1"/>
            <a:r>
              <a:rPr lang="en-US" dirty="0"/>
              <a:t>Agenda</a:t>
            </a:r>
          </a:p>
          <a:p>
            <a:pPr lvl="1"/>
            <a:r>
              <a:rPr lang="en-US" dirty="0"/>
              <a:t>Participants</a:t>
            </a:r>
          </a:p>
          <a:p>
            <a:pPr lvl="1"/>
            <a:r>
              <a:rPr lang="en-US" dirty="0"/>
              <a:t>Presentations?</a:t>
            </a:r>
          </a:p>
          <a:p>
            <a:pPr lvl="1"/>
            <a:r>
              <a:rPr lang="en-US" dirty="0"/>
              <a:t>Summary ?</a:t>
            </a:r>
          </a:p>
          <a:p>
            <a:r>
              <a:rPr lang="en-US" dirty="0"/>
              <a:t>Other???</a:t>
            </a:r>
          </a:p>
          <a:p>
            <a:pPr lvl="1"/>
            <a:r>
              <a:rPr lang="en-US" dirty="0"/>
              <a:t>Versions – keep multiple</a:t>
            </a:r>
          </a:p>
          <a:p>
            <a:pPr lvl="1"/>
            <a:r>
              <a:rPr lang="en-US" dirty="0"/>
              <a:t>KMZ from DAWN – update???</a:t>
            </a:r>
          </a:p>
          <a:p>
            <a:pPr lvl="1"/>
            <a:r>
              <a:rPr lang="en-US" dirty="0" err="1"/>
              <a:t>Ajda</a:t>
            </a:r>
            <a:r>
              <a:rPr lang="en-US" dirty="0"/>
              <a:t> now has a great set of </a:t>
            </a:r>
            <a:r>
              <a:rPr lang="en-US"/>
              <a:t>QCed</a:t>
            </a:r>
            <a:r>
              <a:rPr lang="en-US" dirty="0"/>
              <a:t> Dropsondes!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601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772B4D-9A7C-5844-A6D6-47AAB30F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238" y="0"/>
            <a:ext cx="2290761" cy="2228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268022-DA1A-E740-B9AC-A6AEF39B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CPEX FTP Server </a:t>
            </a:r>
            <a:r>
              <a:rPr lang="en-US" sz="3600" b="1" i="1" dirty="0">
                <a:solidFill>
                  <a:srgbClr val="0070C0"/>
                </a:solidFill>
              </a:rPr>
              <a:t>ftp://</a:t>
            </a:r>
            <a:r>
              <a:rPr lang="en-US" sz="3600" b="1" i="1" dirty="0" err="1">
                <a:solidFill>
                  <a:srgbClr val="0070C0"/>
                </a:solidFill>
              </a:rPr>
              <a:t>mwsci.jpl.nasa.gov</a:t>
            </a:r>
            <a:r>
              <a:rPr lang="en-US" sz="3600" b="1" i="1" dirty="0">
                <a:solidFill>
                  <a:srgbClr val="0070C0"/>
                </a:solidFill>
              </a:rPr>
              <a:t>/outgoing/</a:t>
            </a:r>
            <a:r>
              <a:rPr lang="en-US" sz="3600" b="1" i="1" dirty="0" err="1">
                <a:solidFill>
                  <a:srgbClr val="0070C0"/>
                </a:solidFill>
              </a:rPr>
              <a:t>cpex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86585-F71D-1044-984B-37690476C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614" y="1992971"/>
            <a:ext cx="11814544" cy="475275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For easy download, data is organized by instruments and dates/flights, including: </a:t>
            </a:r>
          </a:p>
          <a:p>
            <a:pPr lvl="1"/>
            <a:r>
              <a:rPr lang="en-US" b="1" u="sng" dirty="0">
                <a:solidFill>
                  <a:srgbClr val="C00000"/>
                </a:solidFill>
              </a:rPr>
              <a:t>satellite data</a:t>
            </a:r>
            <a:r>
              <a:rPr lang="en-US" b="1" dirty="0"/>
              <a:t>      	 </a:t>
            </a:r>
            <a:r>
              <a:rPr lang="en-US" b="1" u="sng" dirty="0">
                <a:solidFill>
                  <a:srgbClr val="002060"/>
                </a:solidFill>
              </a:rPr>
              <a:t>CPEX airborne data</a:t>
            </a:r>
            <a:r>
              <a:rPr lang="en-US" b="1" dirty="0"/>
              <a:t>  	</a:t>
            </a:r>
            <a:r>
              <a:rPr lang="en-US" b="1" u="sng" dirty="0">
                <a:solidFill>
                  <a:schemeClr val="accent6"/>
                </a:solidFill>
              </a:rPr>
              <a:t>GFS model forecasts</a:t>
            </a:r>
          </a:p>
          <a:p>
            <a:r>
              <a:rPr lang="en-US" b="1" dirty="0">
                <a:solidFill>
                  <a:srgbClr val="C00000"/>
                </a:solidFill>
              </a:rPr>
              <a:t>Satellite data </a:t>
            </a:r>
            <a:r>
              <a:rPr lang="en-US" dirty="0"/>
              <a:t>is </a:t>
            </a:r>
            <a:r>
              <a:rPr lang="en-US" dirty="0" err="1"/>
              <a:t>subsetted</a:t>
            </a:r>
            <a:r>
              <a:rPr lang="en-US" dirty="0"/>
              <a:t> into the CPEX domain for the campaign time period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Cloud and Precipitation </a:t>
            </a:r>
          </a:p>
          <a:p>
            <a:pPr lvl="2"/>
            <a:r>
              <a:rPr lang="en-US" dirty="0"/>
              <a:t>GOES (IR, VIS, water vapor), </a:t>
            </a:r>
          </a:p>
          <a:p>
            <a:pPr lvl="2"/>
            <a:r>
              <a:rPr lang="en-US" dirty="0"/>
              <a:t>Microwave (GPM constellation) - microwave brightness temperature (AMSR2, GMI, SSMIS) and JPL Rain Indicator product</a:t>
            </a:r>
          </a:p>
          <a:p>
            <a:pPr lvl="2"/>
            <a:r>
              <a:rPr lang="en-US" dirty="0"/>
              <a:t>Level 3 precipitation product IMERG GPM,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Thermodynamics</a:t>
            </a:r>
            <a:r>
              <a:rPr lang="en-US" dirty="0"/>
              <a:t> - AIRS L2, TPW from </a:t>
            </a:r>
            <a:r>
              <a:rPr lang="en-US" dirty="0" err="1"/>
              <a:t>Metop</a:t>
            </a:r>
            <a:r>
              <a:rPr lang="en-US" dirty="0"/>
              <a:t>-B, NOAA-18 and NOAA-19, AAMH Microwave sounder data product from AMSU-A and MHS, 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Surface</a:t>
            </a:r>
          </a:p>
          <a:p>
            <a:pPr lvl="2"/>
            <a:r>
              <a:rPr lang="en-US" dirty="0"/>
              <a:t>Wind ASCAT Wind, SMAP wind speed, (CYGNSS only for visualization)</a:t>
            </a:r>
          </a:p>
          <a:p>
            <a:pPr lvl="2"/>
            <a:r>
              <a:rPr lang="en-US" dirty="0"/>
              <a:t>SST - MUR 1km SST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Aerosol Loading </a:t>
            </a:r>
            <a:r>
              <a:rPr lang="en-US" dirty="0"/>
              <a:t>- MODIS AOT from Terra</a:t>
            </a:r>
          </a:p>
          <a:p>
            <a:r>
              <a:rPr lang="en-US" b="1" dirty="0">
                <a:solidFill>
                  <a:srgbClr val="002060"/>
                </a:solidFill>
              </a:rPr>
              <a:t>The latest airborne CPEX science quality data </a:t>
            </a:r>
            <a:r>
              <a:rPr lang="en-US" dirty="0"/>
              <a:t>is available from the instrument PIs</a:t>
            </a:r>
          </a:p>
          <a:p>
            <a:pPr lvl="1"/>
            <a:r>
              <a:rPr lang="en-US" dirty="0"/>
              <a:t>HAMSR,  APR3, </a:t>
            </a:r>
            <a:r>
              <a:rPr lang="en-US" dirty="0" err="1"/>
              <a:t>dropsonde</a:t>
            </a:r>
            <a:r>
              <a:rPr lang="en-US" dirty="0"/>
              <a:t>, DAWN and DC8 flight tracks.</a:t>
            </a:r>
          </a:p>
          <a:p>
            <a:r>
              <a:rPr lang="en-US" b="1" dirty="0">
                <a:solidFill>
                  <a:schemeClr val="accent6"/>
                </a:solidFill>
              </a:rPr>
              <a:t>Daily GFS forecast </a:t>
            </a:r>
            <a:r>
              <a:rPr lang="en-US" dirty="0"/>
              <a:t>at 00Z for 120 hours at every 12 hours interval</a:t>
            </a:r>
          </a:p>
          <a:p>
            <a:pPr lvl="1"/>
            <a:r>
              <a:rPr lang="en-US" dirty="0"/>
              <a:t>Relative humidity, temperature, wind vectors, vertical velocity at different pressure levels; </a:t>
            </a:r>
            <a:r>
              <a:rPr lang="en-US" dirty="0" err="1"/>
              <a:t>sfc</a:t>
            </a:r>
            <a:r>
              <a:rPr lang="en-US" dirty="0"/>
              <a:t> and integral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21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21A1B6-7302-4541-9D34-F17A76B1B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294" y="1"/>
            <a:ext cx="1571705" cy="1528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5808A3-851A-A64F-B695-6D8247CC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12" y="101601"/>
            <a:ext cx="794004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CPEX Data Portal </a:t>
            </a:r>
            <a:r>
              <a:rPr lang="en-US" sz="3600" b="1" i="1" dirty="0">
                <a:solidFill>
                  <a:srgbClr val="0070C0"/>
                </a:solidFill>
              </a:rPr>
              <a:t>https://cpexportal.jpl.nasa.gov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77E8-24B7-584B-A9A3-A774DB88D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5738" y="1528763"/>
            <a:ext cx="12377738" cy="5329237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</a:rPr>
              <a:t>Integrates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model forecasts with satellite and airborne observations </a:t>
            </a:r>
            <a:r>
              <a:rPr lang="en-US" b="1" dirty="0"/>
              <a:t>from a variety of instruments and platforms, allowing for easy model/observations comparisons</a:t>
            </a:r>
          </a:p>
          <a:p>
            <a:pPr lvl="2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</a:rPr>
              <a:t>Visualization</a:t>
            </a:r>
            <a:r>
              <a:rPr lang="en-US" dirty="0"/>
              <a:t> of satellite data, model forecast, and airborne data products on a 3D global Earth using Cesium (a Google Earth-like web-based 3D Virtual Globe Platform).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Allows</a:t>
            </a:r>
            <a:r>
              <a:rPr lang="en-US" b="1" dirty="0">
                <a:solidFill>
                  <a:srgbClr val="C00000"/>
                </a:solidFill>
              </a:rPr>
              <a:t> interrogation of a large number of atmospheric and ocean variables </a:t>
            </a:r>
            <a:r>
              <a:rPr lang="en-US" b="1" dirty="0"/>
              <a:t>to better understand the large-scale and storm-scale processes</a:t>
            </a:r>
            <a:r>
              <a:rPr lang="en-US" dirty="0"/>
              <a:t> associated with tropical convection. </a:t>
            </a:r>
          </a:p>
          <a:p>
            <a:pPr lvl="2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</a:rPr>
              <a:t>Overlays multiple types </a:t>
            </a:r>
            <a:r>
              <a:rPr lang="en-US" dirty="0"/>
              <a:t>of products with opacity adjustment and separate calendars for model and data for easy comparison.</a:t>
            </a:r>
          </a:p>
          <a:p>
            <a:pPr lvl="2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</a:rPr>
              <a:t>On-line analyses Tolls </a:t>
            </a:r>
            <a:r>
              <a:rPr lang="en-US" dirty="0"/>
              <a:t>- Allows access to raw data associated with the images for interactive analysis. </a:t>
            </a:r>
          </a:p>
          <a:p>
            <a:pPr lvl="3">
              <a:lnSpc>
                <a:spcPct val="120000"/>
              </a:lnSpc>
            </a:pPr>
            <a:r>
              <a:rPr lang="en-US" sz="2100" dirty="0" err="1"/>
              <a:t>Subsetting</a:t>
            </a:r>
            <a:r>
              <a:rPr lang="en-US" sz="2100" dirty="0"/>
              <a:t> tools are built in so users can select circular or rectangular areas, lines, or points on the globe. </a:t>
            </a:r>
          </a:p>
          <a:p>
            <a:pPr lvl="3">
              <a:lnSpc>
                <a:spcPct val="120000"/>
              </a:lnSpc>
            </a:pPr>
            <a:r>
              <a:rPr lang="en-US" sz="2100" dirty="0"/>
              <a:t>MySQL and </a:t>
            </a:r>
            <a:r>
              <a:rPr lang="en-US" sz="2100" dirty="0" err="1"/>
              <a:t>Solr</a:t>
            </a:r>
            <a:r>
              <a:rPr lang="en-US" sz="2100" dirty="0"/>
              <a:t> databases are used to provide temporal and geospatial search to find the satellite swaths that intersect with the selected area. 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Provides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very rich information source during the analysis stages of the field campaign</a:t>
            </a:r>
            <a:r>
              <a:rPr lang="en-US" b="1" dirty="0"/>
              <a:t>.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Supports data exploration and visual investigation of all the relevant data products that describe the physical processes in the CPEX domain before, during, and after the campaign.</a:t>
            </a:r>
          </a:p>
        </p:txBody>
      </p:sp>
    </p:spTree>
    <p:extLst>
      <p:ext uri="{BB962C8B-B14F-4D97-AF65-F5344CB8AC3E}">
        <p14:creationId xmlns:p14="http://schemas.microsoft.com/office/powerpoint/2010/main" val="798360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375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Airborne data in the </a:t>
            </a:r>
            <a:b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CPEX data portal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5BB616D-98A7-464B-93C7-E287AA12CD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6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905" y="0"/>
            <a:ext cx="11027095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613991" y="1671638"/>
            <a:ext cx="4294211" cy="2953525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75" y="1"/>
            <a:ext cx="382905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 err="1">
                <a:solidFill>
                  <a:srgbClr val="FFFF00"/>
                </a:solidFill>
              </a:rPr>
              <a:t>Dropsondes</a:t>
            </a:r>
            <a:r>
              <a:rPr lang="en-US" sz="4000" b="1" dirty="0">
                <a:solidFill>
                  <a:srgbClr val="FFFF00"/>
                </a:solidFill>
              </a:rPr>
              <a:t> (KML)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14388" y="2643188"/>
            <a:ext cx="5257800" cy="242887"/>
          </a:xfrm>
          <a:prstGeom prst="straightConnector1">
            <a:avLst/>
          </a:prstGeom>
          <a:ln w="44450" cap="rnd">
            <a:solidFill>
              <a:srgbClr val="00B050"/>
            </a:solidFill>
            <a:bevel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 rot="16200000">
            <a:off x="-1006089" y="2421731"/>
            <a:ext cx="291564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accent6"/>
                </a:solidFill>
              </a:rPr>
              <a:t>Hourly </a:t>
            </a:r>
            <a:r>
              <a:rPr lang="en-US" sz="4000" b="1" dirty="0">
                <a:solidFill>
                  <a:schemeClr val="accent6"/>
                </a:solidFill>
              </a:rPr>
              <a:t>Tracks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888" y="2314575"/>
            <a:ext cx="2187262" cy="291830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0131976" y="1598208"/>
            <a:ext cx="1280008" cy="1316443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1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88" y="1"/>
            <a:ext cx="11016712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149093" y="1685927"/>
            <a:ext cx="3816261" cy="1092992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6829" y="1"/>
            <a:ext cx="2915647" cy="6858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APR2 KML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14388" y="2886076"/>
            <a:ext cx="5277553" cy="171449"/>
          </a:xfrm>
          <a:prstGeom prst="straightConnector1">
            <a:avLst/>
          </a:prstGeom>
          <a:ln w="4445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 rot="16200000">
            <a:off x="-1006089" y="2421731"/>
            <a:ext cx="291564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accent6"/>
                </a:solidFill>
              </a:rPr>
              <a:t>Hourly </a:t>
            </a:r>
            <a:r>
              <a:rPr lang="en-US" sz="4000" b="1" dirty="0">
                <a:solidFill>
                  <a:schemeClr val="accent6"/>
                </a:solidFill>
              </a:rPr>
              <a:t>Tracks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131976" y="1598208"/>
            <a:ext cx="1280008" cy="1316443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114" y="2971800"/>
            <a:ext cx="4108479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03" y="1"/>
            <a:ext cx="10999897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7515225" y="1943101"/>
            <a:ext cx="2371725" cy="1600199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6829" y="1"/>
            <a:ext cx="2915647" cy="6858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DAWN KML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14388" y="2886076"/>
            <a:ext cx="5877663" cy="542925"/>
          </a:xfrm>
          <a:prstGeom prst="straightConnector1">
            <a:avLst/>
          </a:prstGeom>
          <a:ln w="4445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 rot="16200000">
            <a:off x="-905864" y="1706358"/>
            <a:ext cx="291564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accent6"/>
                </a:solidFill>
              </a:rPr>
              <a:t>Hourly </a:t>
            </a:r>
            <a:r>
              <a:rPr lang="en-US" sz="4000" b="1" dirty="0">
                <a:solidFill>
                  <a:schemeClr val="accent6"/>
                </a:solidFill>
              </a:rPr>
              <a:t>Tracks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582" y="3157538"/>
            <a:ext cx="3407418" cy="194309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0202014" y="1943100"/>
            <a:ext cx="1280008" cy="1316443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94635" y="4672012"/>
            <a:ext cx="6720590" cy="1071563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 rot="16200000">
            <a:off x="-905864" y="5057277"/>
            <a:ext cx="291564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</a:rPr>
              <a:t>Mission Tracks</a:t>
            </a:r>
          </a:p>
        </p:txBody>
      </p:sp>
    </p:spTree>
    <p:extLst>
      <p:ext uri="{BB962C8B-B14F-4D97-AF65-F5344CB8AC3E}">
        <p14:creationId xmlns:p14="http://schemas.microsoft.com/office/powerpoint/2010/main" val="784505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9243"/>
            <a:ext cx="8477956" cy="5681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043641"/>
            <a:ext cx="5334000" cy="222601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2192000" cy="15585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Satellite and Airborne observations of hurricane Cindy, collected during NASA’s CPEX.  </a:t>
            </a:r>
          </a:p>
          <a:p>
            <a:r>
              <a:rPr lang="en-US" sz="2000" b="1" dirty="0"/>
              <a:t>Illustrated is the storm structure during the hurricane formation stages on June 17</a:t>
            </a:r>
            <a:r>
              <a:rPr lang="en-US" sz="2000" b="1" baseline="30000" dirty="0"/>
              <a:t>th</a:t>
            </a:r>
            <a:r>
              <a:rPr lang="en-US" sz="2000" b="1" dirty="0"/>
              <a:t> 2017. The DC-8 flight track (in red) is plotted over the the visible and passive microwave satellite observations, with the latest hour of the flight plotted in green.  The inset shows the APR-2 observations of the storm structure. </a:t>
            </a:r>
          </a:p>
          <a:p>
            <a:r>
              <a:rPr lang="en-US" sz="2000" b="1" dirty="0"/>
              <a:t>Such data, and more are available from the CPEX web site ( </a:t>
            </a:r>
            <a:r>
              <a:rPr lang="en-US" sz="2000" b="1" dirty="0">
                <a:hlinkClick r:id="rId4"/>
              </a:rPr>
              <a:t>https://cpex.jpl.nasa.gov</a:t>
            </a:r>
            <a:r>
              <a:rPr lang="en-US" sz="2000" b="1" dirty="0"/>
              <a:t> ) that was developed at JPL.</a:t>
            </a:r>
          </a:p>
        </p:txBody>
      </p:sp>
    </p:spTree>
    <p:extLst>
      <p:ext uri="{BB962C8B-B14F-4D97-AF65-F5344CB8AC3E}">
        <p14:creationId xmlns:p14="http://schemas.microsoft.com/office/powerpoint/2010/main" val="3071938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738</Words>
  <Application>Microsoft Macintosh PowerPoint</Application>
  <PresentationFormat>Widescreen</PresentationFormat>
  <Paragraphs>95</Paragraphs>
  <Slides>29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Office Theme</vt:lpstr>
      <vt:lpstr>CPEX Portal Status</vt:lpstr>
      <vt:lpstr>CPEX Website  https://cpex.jpl.nasa.gov</vt:lpstr>
      <vt:lpstr>CPEX FTP Server ftp://mwsci.jpl.nasa.gov/outgoing/cpex</vt:lpstr>
      <vt:lpstr>CPEX Data Portal https://cpexportal.jpl.nasa.gov</vt:lpstr>
      <vt:lpstr>Airborne data in the  CPEX data portal </vt:lpstr>
      <vt:lpstr>Dropsondes (KML)</vt:lpstr>
      <vt:lpstr>APR2 KML</vt:lpstr>
      <vt:lpstr>DAWN KML</vt:lpstr>
      <vt:lpstr>PowerPoint Presentation</vt:lpstr>
      <vt:lpstr>Satellite Data - The June 11 case</vt:lpstr>
      <vt:lpstr>PowerPoint Presentation</vt:lpstr>
      <vt:lpstr>PowerPoint Presentation</vt:lpstr>
      <vt:lpstr>ASCAT; 16Z</vt:lpstr>
      <vt:lpstr>GFS: 12h forecast; valid at 12Z</vt:lpstr>
      <vt:lpstr>GFS: 24h forecast; valid at 00Z on the 12th </vt:lpstr>
      <vt:lpstr>GFS: TPW; 12h forecast, valid at 12Z on the 11th  </vt:lpstr>
      <vt:lpstr>GFS: TPW; 24h forecast, valid at 00Z on the 12th  </vt:lpstr>
      <vt:lpstr>GFS: TPW; 24h forecast, valid at 00Z on the 12th  ASCAT at 16Z On the 11th</vt:lpstr>
      <vt:lpstr>TPW from AMSU: 6h composite at 20Z </vt:lpstr>
      <vt:lpstr>TPW from AMSU; 6h composite at 20Z ASCAT at 16Z On the 11th</vt:lpstr>
      <vt:lpstr>AIRS; Relative humidity at 200 mb The “Slicer” Analysis Tool</vt:lpstr>
      <vt:lpstr>GFS; Relative humidity at 200 mb The “Slicer” Analysis Tool</vt:lpstr>
      <vt:lpstr>PowerPoint Presentation</vt:lpstr>
      <vt:lpstr>PowerPoint Presentation</vt:lpstr>
      <vt:lpstr>PowerPoint Presentation</vt:lpstr>
      <vt:lpstr>UPDATES</vt:lpstr>
      <vt:lpstr>UPDATES: mwsci FTP Site Shutdown</vt:lpstr>
      <vt:lpstr>UPDATES: the mission video  Ryan Bennet (Dave VanGilst)</vt:lpstr>
      <vt:lpstr>Action Items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Svetla Hristova-Veleva</cp:lastModifiedBy>
  <cp:revision>49</cp:revision>
  <dcterms:created xsi:type="dcterms:W3CDTF">2018-06-06T22:59:43Z</dcterms:created>
  <dcterms:modified xsi:type="dcterms:W3CDTF">2019-01-25T00:50:11Z</dcterms:modified>
</cp:coreProperties>
</file>